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Arimo" panose="020B0604020202020204" charset="0"/>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8" d="100"/>
          <a:sy n="58" d="100"/>
        </p:scale>
        <p:origin x="75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79FD2730-BD4A-F34B-A963-581842E48449}" type="datetimeFigureOut">
              <a:rPr lang="en-US" smtClean="0"/>
              <a:t>3/25/2025</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77F33BFD-722C-024D-B338-AAB7126877E5}" type="slidenum">
              <a:rPr lang="en-US" smtClean="0"/>
              <a:t>‹#›</a:t>
            </a:fld>
            <a:endParaRPr lang="en-US"/>
          </a:p>
        </p:txBody>
      </p:sp>
    </p:spTree>
    <p:extLst>
      <p:ext uri="{BB962C8B-B14F-4D97-AF65-F5344CB8AC3E}">
        <p14:creationId xmlns:p14="http://schemas.microsoft.com/office/powerpoint/2010/main" val="1030847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546622"/>
            <a:ext cx="7468553" cy="1408033"/>
          </a:xfrm>
          <a:prstGeom prst="rect">
            <a:avLst/>
          </a:prstGeom>
          <a:noFill/>
          <a:ln/>
        </p:spPr>
        <p:txBody>
          <a:bodyPr wrap="square" lIns="0" tIns="0" rIns="0" bIns="0" rtlCol="0" anchor="t"/>
          <a:lstStyle/>
          <a:p>
            <a:pPr marL="0" indent="0" algn="l">
              <a:lnSpc>
                <a:spcPts val="5500"/>
              </a:lnSpc>
              <a:buNone/>
            </a:pPr>
            <a:r>
              <a:rPr lang="en-US" sz="4400" b="1" dirty="0">
                <a:solidFill>
                  <a:srgbClr val="FFFFFF"/>
                </a:solidFill>
                <a:latin typeface="Syne Bold" pitchFamily="34" charset="0"/>
                <a:ea typeface="Syne Bold" pitchFamily="34" charset="-122"/>
                <a:cs typeface="Syne Bold" pitchFamily="34" charset="-120"/>
              </a:rPr>
              <a:t>Welcome to the VR Career Explorer!</a:t>
            </a:r>
            <a:endParaRPr lang="en-US" sz="4400" dirty="0"/>
          </a:p>
        </p:txBody>
      </p:sp>
      <p:sp>
        <p:nvSpPr>
          <p:cNvPr id="4" name="Text 1"/>
          <p:cNvSpPr/>
          <p:nvPr/>
        </p:nvSpPr>
        <p:spPr>
          <a:xfrm>
            <a:off x="6324124" y="3313628"/>
            <a:ext cx="7468553" cy="2681168"/>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Welcome to the Virtual Reality Career Explorer, your guide to the exciting world of VR careers! This presentation will provide insights into the rapidly growing VR/AR market, which is projected to reach $454.73 billion by 2030, according to Statista. We will explore various roles, essential skills, and pathways to success in this innovative field. Get ready to discover your future in the immersive world of Virtual Reality!</a:t>
            </a:r>
            <a:endParaRPr lang="en-US" sz="1850" dirty="0"/>
          </a:p>
        </p:txBody>
      </p:sp>
      <p:sp>
        <p:nvSpPr>
          <p:cNvPr id="5" name="Shape 2"/>
          <p:cNvSpPr/>
          <p:nvPr/>
        </p:nvSpPr>
        <p:spPr>
          <a:xfrm>
            <a:off x="6324124" y="6281857"/>
            <a:ext cx="382905" cy="382905"/>
          </a:xfrm>
          <a:prstGeom prst="roundRect">
            <a:avLst>
              <a:gd name="adj" fmla="val 23878209"/>
            </a:avLst>
          </a:prstGeom>
          <a:noFill/>
          <a:ln w="7620">
            <a:solidFill>
              <a:srgbClr val="FFFFFF"/>
            </a:solidFill>
            <a:prstDash val="solid"/>
          </a:ln>
        </p:spPr>
      </p:sp>
      <p:pic>
        <p:nvPicPr>
          <p:cNvPr id="6" name="Image 1" descr="preencoded.png"/>
          <p:cNvPicPr>
            <a:picLocks noChangeAspect="1"/>
          </p:cNvPicPr>
          <p:nvPr/>
        </p:nvPicPr>
        <p:blipFill>
          <a:blip r:embed="rId4"/>
          <a:stretch>
            <a:fillRect/>
          </a:stretch>
        </p:blipFill>
        <p:spPr>
          <a:xfrm>
            <a:off x="6331744" y="6289477"/>
            <a:ext cx="367665" cy="367665"/>
          </a:xfrm>
          <a:prstGeom prst="rect">
            <a:avLst/>
          </a:prstGeom>
        </p:spPr>
      </p:pic>
      <p:sp>
        <p:nvSpPr>
          <p:cNvPr id="7" name="Text 3"/>
          <p:cNvSpPr/>
          <p:nvPr/>
        </p:nvSpPr>
        <p:spPr>
          <a:xfrm>
            <a:off x="6826687" y="6263997"/>
            <a:ext cx="3234690" cy="418862"/>
          </a:xfrm>
          <a:prstGeom prst="rect">
            <a:avLst/>
          </a:prstGeom>
          <a:noFill/>
          <a:ln/>
        </p:spPr>
        <p:txBody>
          <a:bodyPr wrap="none" lIns="0" tIns="0" rIns="0" bIns="0" rtlCol="0" anchor="t"/>
          <a:lstStyle/>
          <a:p>
            <a:pPr marL="0" indent="0" algn="l">
              <a:lnSpc>
                <a:spcPts val="3250"/>
              </a:lnSpc>
              <a:buNone/>
            </a:pPr>
            <a:r>
              <a:rPr lang="en-US" sz="2350" b="1" dirty="0">
                <a:solidFill>
                  <a:srgbClr val="D9E1FF"/>
                </a:solidFill>
                <a:latin typeface="Arimo Bold" pitchFamily="34" charset="0"/>
                <a:ea typeface="Arimo Bold" pitchFamily="34" charset="-122"/>
                <a:cs typeface="Arimo Bold" pitchFamily="34" charset="-120"/>
              </a:rPr>
              <a:t>by SHARDUL THAKUR</a:t>
            </a:r>
            <a:endParaRPr lang="en-US" sz="2350" dirty="0"/>
          </a:p>
        </p:txBody>
      </p:sp>
      <p:pic>
        <p:nvPicPr>
          <p:cNvPr id="8" name="Picture 7">
            <a:extLst>
              <a:ext uri="{FF2B5EF4-FFF2-40B4-BE49-F238E27FC236}">
                <a16:creationId xmlns:a16="http://schemas.microsoft.com/office/drawing/2014/main" id="{C40F1CA2-00C8-7F9B-5FB3-79B4ACA304C1}"/>
              </a:ext>
            </a:extLst>
          </p:cNvPr>
          <p:cNvPicPr>
            <a:picLocks noChangeAspect="1"/>
          </p:cNvPicPr>
          <p:nvPr/>
        </p:nvPicPr>
        <p:blipFill>
          <a:blip r:embed="rId5"/>
          <a:stretch>
            <a:fillRect/>
          </a:stretch>
        </p:blipFill>
        <p:spPr>
          <a:xfrm>
            <a:off x="10182225" y="7410450"/>
            <a:ext cx="4448175" cy="8191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1528167"/>
            <a:ext cx="11724084" cy="704017"/>
          </a:xfrm>
          <a:prstGeom prst="rect">
            <a:avLst/>
          </a:prstGeom>
          <a:noFill/>
          <a:ln/>
        </p:spPr>
        <p:txBody>
          <a:bodyPr wrap="none" lIns="0" tIns="0" rIns="0" bIns="0" rtlCol="0" anchor="t"/>
          <a:lstStyle/>
          <a:p>
            <a:pPr marL="0" indent="0" algn="l">
              <a:lnSpc>
                <a:spcPts val="5500"/>
              </a:lnSpc>
              <a:buNone/>
            </a:pPr>
            <a:r>
              <a:rPr lang="en-US" sz="4400" b="1" dirty="0">
                <a:solidFill>
                  <a:srgbClr val="FFFFFF"/>
                </a:solidFill>
                <a:latin typeface="Syne Bold" pitchFamily="34" charset="0"/>
                <a:ea typeface="Syne Bold" pitchFamily="34" charset="-122"/>
                <a:cs typeface="Syne Bold" pitchFamily="34" charset="-120"/>
              </a:rPr>
              <a:t>What is Virtual Reality and Why Now?</a:t>
            </a:r>
            <a:endParaRPr lang="en-US" sz="4400" dirty="0"/>
          </a:p>
        </p:txBody>
      </p:sp>
      <p:sp>
        <p:nvSpPr>
          <p:cNvPr id="3" name="Text 1"/>
          <p:cNvSpPr/>
          <p:nvPr/>
        </p:nvSpPr>
        <p:spPr>
          <a:xfrm>
            <a:off x="837724" y="2830473"/>
            <a:ext cx="3748326" cy="351949"/>
          </a:xfrm>
          <a:prstGeom prst="rect">
            <a:avLst/>
          </a:prstGeom>
          <a:noFill/>
          <a:ln/>
        </p:spPr>
        <p:txBody>
          <a:bodyPr wrap="none" lIns="0" tIns="0" rIns="0" bIns="0" rtlCol="0" anchor="t"/>
          <a:lstStyle/>
          <a:p>
            <a:pPr marL="0" indent="0" algn="l">
              <a:lnSpc>
                <a:spcPts val="2750"/>
              </a:lnSpc>
              <a:buNone/>
            </a:pPr>
            <a:r>
              <a:rPr lang="en-US" sz="2200" b="1" dirty="0">
                <a:solidFill>
                  <a:srgbClr val="FFFFFF"/>
                </a:solidFill>
                <a:latin typeface="Syne Bold" pitchFamily="34" charset="0"/>
                <a:ea typeface="Syne Bold" pitchFamily="34" charset="-122"/>
                <a:cs typeface="Syne Bold" pitchFamily="34" charset="-120"/>
              </a:rPr>
              <a:t>Defining VR, AR, and MR</a:t>
            </a:r>
            <a:endParaRPr lang="en-US" sz="2200" dirty="0"/>
          </a:p>
        </p:txBody>
      </p:sp>
      <p:sp>
        <p:nvSpPr>
          <p:cNvPr id="4" name="Text 2"/>
          <p:cNvSpPr/>
          <p:nvPr/>
        </p:nvSpPr>
        <p:spPr>
          <a:xfrm>
            <a:off x="837724" y="3421737"/>
            <a:ext cx="6185535" cy="2298144"/>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Virtual Reality (VR) creates fully immersive digital environments, Augmented Reality (AR) overlays digital information onto the real world, and Mixed Reality (MR) blends VR and AR to enable interactions between real and virtual objects. Understanding these differences is crucial for navigating the VR career landscape.</a:t>
            </a:r>
            <a:endParaRPr lang="en-US" sz="1850" dirty="0"/>
          </a:p>
        </p:txBody>
      </p:sp>
      <p:sp>
        <p:nvSpPr>
          <p:cNvPr id="5" name="Text 3"/>
          <p:cNvSpPr/>
          <p:nvPr/>
        </p:nvSpPr>
        <p:spPr>
          <a:xfrm>
            <a:off x="7614761" y="2830473"/>
            <a:ext cx="3475553" cy="351949"/>
          </a:xfrm>
          <a:prstGeom prst="rect">
            <a:avLst/>
          </a:prstGeom>
          <a:noFill/>
          <a:ln/>
        </p:spPr>
        <p:txBody>
          <a:bodyPr wrap="none" lIns="0" tIns="0" rIns="0" bIns="0" rtlCol="0" anchor="t"/>
          <a:lstStyle/>
          <a:p>
            <a:pPr marL="0" indent="0" algn="l">
              <a:lnSpc>
                <a:spcPts val="2750"/>
              </a:lnSpc>
              <a:buNone/>
            </a:pPr>
            <a:r>
              <a:rPr lang="en-US" sz="2200" b="1" dirty="0">
                <a:solidFill>
                  <a:srgbClr val="FFFFFF"/>
                </a:solidFill>
                <a:latin typeface="Syne Bold" pitchFamily="34" charset="0"/>
                <a:ea typeface="Syne Bold" pitchFamily="34" charset="-122"/>
                <a:cs typeface="Syne Bold" pitchFamily="34" charset="-120"/>
              </a:rPr>
              <a:t>Market Growth Drivers</a:t>
            </a:r>
            <a:endParaRPr lang="en-US" sz="2200" dirty="0"/>
          </a:p>
        </p:txBody>
      </p:sp>
      <p:sp>
        <p:nvSpPr>
          <p:cNvPr id="6" name="Text 4"/>
          <p:cNvSpPr/>
          <p:nvPr/>
        </p:nvSpPr>
        <p:spPr>
          <a:xfrm>
            <a:off x="7614761" y="3421737"/>
            <a:ext cx="6185535" cy="3064193"/>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The VR/AR market is experiencing rapid growth, driven by applications in gaming, healthcare, education, and training. Gaming provides immersive entertainment, while healthcare uses VR for surgical simulations. Education benefits from immersive learning experiences, and corporate training utilizes VR for simulations. VR headset shipments are projected to reach 50.74 million units worldwide by 2028, according to Statista.</a:t>
            </a:r>
            <a:endParaRPr lang="en-US" sz="1850" dirty="0"/>
          </a:p>
        </p:txBody>
      </p:sp>
      <p:pic>
        <p:nvPicPr>
          <p:cNvPr id="7" name="Picture 6">
            <a:extLst>
              <a:ext uri="{FF2B5EF4-FFF2-40B4-BE49-F238E27FC236}">
                <a16:creationId xmlns:a16="http://schemas.microsoft.com/office/drawing/2014/main" id="{323FCD3C-2272-B3B0-ABBA-00DFA08A9BC6}"/>
              </a:ext>
            </a:extLst>
          </p:cNvPr>
          <p:cNvPicPr>
            <a:picLocks noChangeAspect="1"/>
          </p:cNvPicPr>
          <p:nvPr/>
        </p:nvPicPr>
        <p:blipFill>
          <a:blip r:embed="rId3"/>
          <a:stretch>
            <a:fillRect/>
          </a:stretch>
        </p:blipFill>
        <p:spPr>
          <a:xfrm>
            <a:off x="10401300" y="7300476"/>
            <a:ext cx="4229100" cy="92912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36269"/>
          </a:xfrm>
          <a:prstGeom prst="rect">
            <a:avLst/>
          </a:prstGeom>
        </p:spPr>
      </p:pic>
      <p:sp>
        <p:nvSpPr>
          <p:cNvPr id="3" name="Text 0"/>
          <p:cNvSpPr/>
          <p:nvPr/>
        </p:nvSpPr>
        <p:spPr>
          <a:xfrm>
            <a:off x="710089" y="3472220"/>
            <a:ext cx="11611332" cy="596741"/>
          </a:xfrm>
          <a:prstGeom prst="rect">
            <a:avLst/>
          </a:prstGeom>
          <a:noFill/>
          <a:ln/>
        </p:spPr>
        <p:txBody>
          <a:bodyPr wrap="none" lIns="0" tIns="0" rIns="0" bIns="0" rtlCol="0" anchor="t"/>
          <a:lstStyle/>
          <a:p>
            <a:pPr marL="0" indent="0" algn="l">
              <a:lnSpc>
                <a:spcPts val="4650"/>
              </a:lnSpc>
              <a:buNone/>
            </a:pPr>
            <a:r>
              <a:rPr lang="en-US" sz="3750" b="1" dirty="0">
                <a:solidFill>
                  <a:srgbClr val="FFFFFF"/>
                </a:solidFill>
                <a:latin typeface="Syne Bold" pitchFamily="34" charset="0"/>
                <a:ea typeface="Syne Bold" pitchFamily="34" charset="-122"/>
                <a:cs typeface="Syne Bold" pitchFamily="34" charset="-120"/>
              </a:rPr>
              <a:t>Key VR Career Paths: Design &amp; Development</a:t>
            </a:r>
            <a:endParaRPr lang="en-US" sz="3750" dirty="0"/>
          </a:p>
        </p:txBody>
      </p:sp>
      <p:sp>
        <p:nvSpPr>
          <p:cNvPr id="4" name="Shape 1"/>
          <p:cNvSpPr/>
          <p:nvPr/>
        </p:nvSpPr>
        <p:spPr>
          <a:xfrm>
            <a:off x="710089" y="4601528"/>
            <a:ext cx="456486" cy="456486"/>
          </a:xfrm>
          <a:prstGeom prst="roundRect">
            <a:avLst>
              <a:gd name="adj" fmla="val 6667"/>
            </a:avLst>
          </a:prstGeom>
          <a:solidFill>
            <a:srgbClr val="2B2952"/>
          </a:solidFill>
          <a:ln/>
        </p:spPr>
      </p:sp>
      <p:pic>
        <p:nvPicPr>
          <p:cNvPr id="5" name="Image 1" descr="preencoded.png"/>
          <p:cNvPicPr>
            <a:picLocks noChangeAspect="1"/>
          </p:cNvPicPr>
          <p:nvPr/>
        </p:nvPicPr>
        <p:blipFill>
          <a:blip r:embed="rId4"/>
          <a:stretch>
            <a:fillRect/>
          </a:stretch>
        </p:blipFill>
        <p:spPr>
          <a:xfrm>
            <a:off x="795159" y="4650760"/>
            <a:ext cx="286345" cy="358021"/>
          </a:xfrm>
          <a:prstGeom prst="rect">
            <a:avLst/>
          </a:prstGeom>
        </p:spPr>
      </p:pic>
      <p:sp>
        <p:nvSpPr>
          <p:cNvPr id="6" name="Text 2"/>
          <p:cNvSpPr/>
          <p:nvPr/>
        </p:nvSpPr>
        <p:spPr>
          <a:xfrm>
            <a:off x="1369457" y="4601528"/>
            <a:ext cx="2387084" cy="298371"/>
          </a:xfrm>
          <a:prstGeom prst="rect">
            <a:avLst/>
          </a:prstGeom>
          <a:noFill/>
          <a:ln/>
        </p:spPr>
        <p:txBody>
          <a:bodyPr wrap="none" lIns="0" tIns="0" rIns="0" bIns="0" rtlCol="0" anchor="t"/>
          <a:lstStyle/>
          <a:p>
            <a:pPr marL="0" indent="0" algn="l">
              <a:lnSpc>
                <a:spcPts val="2300"/>
              </a:lnSpc>
              <a:buNone/>
            </a:pPr>
            <a:r>
              <a:rPr lang="en-US" sz="1850" b="1" dirty="0">
                <a:solidFill>
                  <a:srgbClr val="D9E1FF"/>
                </a:solidFill>
                <a:latin typeface="Syne Bold" pitchFamily="34" charset="0"/>
                <a:ea typeface="Syne Bold" pitchFamily="34" charset="-122"/>
                <a:cs typeface="Syne Bold" pitchFamily="34" charset="-120"/>
              </a:rPr>
              <a:t>VR Designer</a:t>
            </a:r>
            <a:endParaRPr lang="en-US" sz="1850" dirty="0"/>
          </a:p>
        </p:txBody>
      </p:sp>
      <p:sp>
        <p:nvSpPr>
          <p:cNvPr id="7" name="Text 3"/>
          <p:cNvSpPr/>
          <p:nvPr/>
        </p:nvSpPr>
        <p:spPr>
          <a:xfrm>
            <a:off x="1369457" y="5021580"/>
            <a:ext cx="3608784" cy="2271951"/>
          </a:xfrm>
          <a:prstGeom prst="rect">
            <a:avLst/>
          </a:prstGeom>
          <a:noFill/>
          <a:ln/>
        </p:spPr>
        <p:txBody>
          <a:bodyPr wrap="square" lIns="0" tIns="0" rIns="0" bIns="0" rtlCol="0" anchor="t"/>
          <a:lstStyle/>
          <a:p>
            <a:pPr marL="0" indent="0" algn="l">
              <a:lnSpc>
                <a:spcPts val="2550"/>
              </a:lnSpc>
              <a:buNone/>
            </a:pPr>
            <a:r>
              <a:rPr lang="en-US" sz="1550" dirty="0">
                <a:solidFill>
                  <a:srgbClr val="D9E1FF"/>
                </a:solidFill>
                <a:latin typeface="Arimo" pitchFamily="34" charset="0"/>
                <a:ea typeface="Arimo" pitchFamily="34" charset="-122"/>
                <a:cs typeface="Arimo" pitchFamily="34" charset="-120"/>
              </a:rPr>
              <a:t>VR Designers create immersive experiences and focus on UX/UI design, 3D modeling, storytelling, and user research. They utilize tools like Unity, Unreal Engine, Blender, and Maya. The average salary for a VR Designer is $78,000 per year.</a:t>
            </a:r>
            <a:endParaRPr lang="en-US" sz="1550" dirty="0"/>
          </a:p>
        </p:txBody>
      </p:sp>
      <p:sp>
        <p:nvSpPr>
          <p:cNvPr id="8" name="Shape 4"/>
          <p:cNvSpPr/>
          <p:nvPr/>
        </p:nvSpPr>
        <p:spPr>
          <a:xfrm>
            <a:off x="5181124" y="4601528"/>
            <a:ext cx="456486" cy="456486"/>
          </a:xfrm>
          <a:prstGeom prst="roundRect">
            <a:avLst>
              <a:gd name="adj" fmla="val 6667"/>
            </a:avLst>
          </a:prstGeom>
          <a:solidFill>
            <a:srgbClr val="2B2952"/>
          </a:solidFill>
          <a:ln/>
        </p:spPr>
      </p:sp>
      <p:pic>
        <p:nvPicPr>
          <p:cNvPr id="9" name="Image 2" descr="preencoded.png"/>
          <p:cNvPicPr>
            <a:picLocks noChangeAspect="1"/>
          </p:cNvPicPr>
          <p:nvPr/>
        </p:nvPicPr>
        <p:blipFill>
          <a:blip r:embed="rId5"/>
          <a:stretch>
            <a:fillRect/>
          </a:stretch>
        </p:blipFill>
        <p:spPr>
          <a:xfrm>
            <a:off x="5266194" y="4650760"/>
            <a:ext cx="286345" cy="358021"/>
          </a:xfrm>
          <a:prstGeom prst="rect">
            <a:avLst/>
          </a:prstGeom>
        </p:spPr>
      </p:pic>
      <p:sp>
        <p:nvSpPr>
          <p:cNvPr id="10" name="Text 5"/>
          <p:cNvSpPr/>
          <p:nvPr/>
        </p:nvSpPr>
        <p:spPr>
          <a:xfrm>
            <a:off x="5840492" y="4601528"/>
            <a:ext cx="2387084" cy="298371"/>
          </a:xfrm>
          <a:prstGeom prst="rect">
            <a:avLst/>
          </a:prstGeom>
          <a:noFill/>
          <a:ln/>
        </p:spPr>
        <p:txBody>
          <a:bodyPr wrap="none" lIns="0" tIns="0" rIns="0" bIns="0" rtlCol="0" anchor="t"/>
          <a:lstStyle/>
          <a:p>
            <a:pPr marL="0" indent="0" algn="l">
              <a:lnSpc>
                <a:spcPts val="2300"/>
              </a:lnSpc>
              <a:buNone/>
            </a:pPr>
            <a:r>
              <a:rPr lang="en-US" sz="1850" b="1" dirty="0">
                <a:solidFill>
                  <a:srgbClr val="D9E1FF"/>
                </a:solidFill>
                <a:latin typeface="Syne Bold" pitchFamily="34" charset="0"/>
                <a:ea typeface="Syne Bold" pitchFamily="34" charset="-122"/>
                <a:cs typeface="Syne Bold" pitchFamily="34" charset="-120"/>
              </a:rPr>
              <a:t>VR Developer</a:t>
            </a:r>
            <a:endParaRPr lang="en-US" sz="1850" dirty="0"/>
          </a:p>
        </p:txBody>
      </p:sp>
      <p:sp>
        <p:nvSpPr>
          <p:cNvPr id="11" name="Text 6"/>
          <p:cNvSpPr/>
          <p:nvPr/>
        </p:nvSpPr>
        <p:spPr>
          <a:xfrm>
            <a:off x="5840492" y="5021580"/>
            <a:ext cx="3608784" cy="2271951"/>
          </a:xfrm>
          <a:prstGeom prst="rect">
            <a:avLst/>
          </a:prstGeom>
          <a:noFill/>
          <a:ln/>
        </p:spPr>
        <p:txBody>
          <a:bodyPr wrap="square" lIns="0" tIns="0" rIns="0" bIns="0" rtlCol="0" anchor="t"/>
          <a:lstStyle/>
          <a:p>
            <a:pPr marL="0" indent="0" algn="l">
              <a:lnSpc>
                <a:spcPts val="2550"/>
              </a:lnSpc>
              <a:buNone/>
            </a:pPr>
            <a:r>
              <a:rPr lang="en-US" sz="1550" dirty="0">
                <a:solidFill>
                  <a:srgbClr val="D9E1FF"/>
                </a:solidFill>
                <a:latin typeface="Arimo" pitchFamily="34" charset="0"/>
                <a:ea typeface="Arimo" pitchFamily="34" charset="-122"/>
                <a:cs typeface="Arimo" pitchFamily="34" charset="-120"/>
              </a:rPr>
              <a:t>VR Developers build the technical backbone of VR experiences, requiring skills in C#, C++, Java, scripting, and software engineering. They use tools like Unity, Unreal Engine, and VR SDKs (Oculus, SteamVR). The average salary for a VR Developer is $92,000 per year.</a:t>
            </a:r>
            <a:endParaRPr lang="en-US" sz="1550" dirty="0"/>
          </a:p>
        </p:txBody>
      </p:sp>
      <p:sp>
        <p:nvSpPr>
          <p:cNvPr id="12" name="Shape 7"/>
          <p:cNvSpPr/>
          <p:nvPr/>
        </p:nvSpPr>
        <p:spPr>
          <a:xfrm>
            <a:off x="9652159" y="4601528"/>
            <a:ext cx="456486" cy="456486"/>
          </a:xfrm>
          <a:prstGeom prst="roundRect">
            <a:avLst>
              <a:gd name="adj" fmla="val 6667"/>
            </a:avLst>
          </a:prstGeom>
          <a:solidFill>
            <a:srgbClr val="2B2952"/>
          </a:solidFill>
          <a:ln/>
        </p:spPr>
      </p:sp>
      <p:pic>
        <p:nvPicPr>
          <p:cNvPr id="13" name="Image 3" descr="preencoded.png"/>
          <p:cNvPicPr>
            <a:picLocks noChangeAspect="1"/>
          </p:cNvPicPr>
          <p:nvPr/>
        </p:nvPicPr>
        <p:blipFill>
          <a:blip r:embed="rId6"/>
          <a:stretch>
            <a:fillRect/>
          </a:stretch>
        </p:blipFill>
        <p:spPr>
          <a:xfrm>
            <a:off x="9737229" y="4650760"/>
            <a:ext cx="286345" cy="358021"/>
          </a:xfrm>
          <a:prstGeom prst="rect">
            <a:avLst/>
          </a:prstGeom>
        </p:spPr>
      </p:pic>
      <p:sp>
        <p:nvSpPr>
          <p:cNvPr id="14" name="Text 8"/>
          <p:cNvSpPr/>
          <p:nvPr/>
        </p:nvSpPr>
        <p:spPr>
          <a:xfrm>
            <a:off x="10311527" y="4601528"/>
            <a:ext cx="3608784" cy="649129"/>
          </a:xfrm>
          <a:prstGeom prst="rect">
            <a:avLst/>
          </a:prstGeom>
          <a:noFill/>
          <a:ln/>
        </p:spPr>
        <p:txBody>
          <a:bodyPr wrap="square" lIns="0" tIns="0" rIns="0" bIns="0" rtlCol="0" anchor="t"/>
          <a:lstStyle/>
          <a:p>
            <a:pPr marL="0" indent="0" algn="l">
              <a:lnSpc>
                <a:spcPts val="2550"/>
              </a:lnSpc>
              <a:buNone/>
            </a:pPr>
            <a:r>
              <a:rPr lang="en-US" sz="1550" dirty="0">
                <a:solidFill>
                  <a:srgbClr val="D9E1FF"/>
                </a:solidFill>
                <a:latin typeface="Arimo" pitchFamily="34" charset="0"/>
                <a:ea typeface="Arimo" pitchFamily="34" charset="-122"/>
                <a:cs typeface="Arimo" pitchFamily="34" charset="-120"/>
              </a:rPr>
              <a:t>Meta requires proficiency in C++ and experience with the Oculus SDK.</a:t>
            </a:r>
            <a:endParaRPr lang="en-US" sz="1550" dirty="0"/>
          </a:p>
        </p:txBody>
      </p:sp>
      <p:pic>
        <p:nvPicPr>
          <p:cNvPr id="16" name="Picture 15">
            <a:extLst>
              <a:ext uri="{FF2B5EF4-FFF2-40B4-BE49-F238E27FC236}">
                <a16:creationId xmlns:a16="http://schemas.microsoft.com/office/drawing/2014/main" id="{F75DF7F6-D2BE-54BF-22EC-7E9FE998960A}"/>
              </a:ext>
            </a:extLst>
          </p:cNvPr>
          <p:cNvPicPr>
            <a:picLocks noChangeAspect="1"/>
          </p:cNvPicPr>
          <p:nvPr/>
        </p:nvPicPr>
        <p:blipFill>
          <a:blip r:embed="rId7"/>
          <a:stretch>
            <a:fillRect/>
          </a:stretch>
        </p:blipFill>
        <p:spPr>
          <a:xfrm>
            <a:off x="12068175" y="7394768"/>
            <a:ext cx="2562225" cy="7715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79383" y="630079"/>
            <a:ext cx="13071634" cy="1309926"/>
          </a:xfrm>
          <a:prstGeom prst="rect">
            <a:avLst/>
          </a:prstGeom>
          <a:noFill/>
          <a:ln/>
        </p:spPr>
        <p:txBody>
          <a:bodyPr wrap="square" lIns="0" tIns="0" rIns="0" bIns="0" rtlCol="0" anchor="t"/>
          <a:lstStyle/>
          <a:p>
            <a:pPr marL="0" indent="0" algn="l">
              <a:lnSpc>
                <a:spcPts val="5150"/>
              </a:lnSpc>
              <a:buNone/>
            </a:pPr>
            <a:r>
              <a:rPr lang="en-US" sz="4100" b="1" dirty="0">
                <a:solidFill>
                  <a:srgbClr val="FFFFFF"/>
                </a:solidFill>
                <a:latin typeface="Syne Bold" pitchFamily="34" charset="0"/>
                <a:ea typeface="Syne Bold" pitchFamily="34" charset="-122"/>
                <a:cs typeface="Syne Bold" pitchFamily="34" charset="-120"/>
              </a:rPr>
              <a:t>Key VR Career Paths: Art, Audio &amp; Management</a:t>
            </a:r>
            <a:endParaRPr lang="en-US" sz="4100" dirty="0"/>
          </a:p>
        </p:txBody>
      </p:sp>
      <p:pic>
        <p:nvPicPr>
          <p:cNvPr id="3" name="Image 0" descr="preencoded.png"/>
          <p:cNvPicPr>
            <a:picLocks noChangeAspect="1"/>
          </p:cNvPicPr>
          <p:nvPr/>
        </p:nvPicPr>
        <p:blipFill>
          <a:blip r:embed="rId3"/>
          <a:stretch>
            <a:fillRect/>
          </a:stretch>
        </p:blipFill>
        <p:spPr>
          <a:xfrm>
            <a:off x="779383" y="2424351"/>
            <a:ext cx="556736" cy="556736"/>
          </a:xfrm>
          <a:prstGeom prst="rect">
            <a:avLst/>
          </a:prstGeom>
        </p:spPr>
      </p:pic>
      <p:sp>
        <p:nvSpPr>
          <p:cNvPr id="4" name="Text 1"/>
          <p:cNvSpPr/>
          <p:nvPr/>
        </p:nvSpPr>
        <p:spPr>
          <a:xfrm>
            <a:off x="1558766" y="2385417"/>
            <a:ext cx="2620089" cy="327541"/>
          </a:xfrm>
          <a:prstGeom prst="rect">
            <a:avLst/>
          </a:prstGeom>
          <a:noFill/>
          <a:ln/>
        </p:spPr>
        <p:txBody>
          <a:bodyPr wrap="none" lIns="0" tIns="0" rIns="0" bIns="0" rtlCol="0" anchor="t"/>
          <a:lstStyle/>
          <a:p>
            <a:pPr marL="0" indent="0" algn="l">
              <a:lnSpc>
                <a:spcPts val="2550"/>
              </a:lnSpc>
              <a:buNone/>
            </a:pPr>
            <a:r>
              <a:rPr lang="en-US" sz="2050" b="1" dirty="0">
                <a:solidFill>
                  <a:srgbClr val="D9E1FF"/>
                </a:solidFill>
                <a:latin typeface="Syne Bold" pitchFamily="34" charset="0"/>
                <a:ea typeface="Syne Bold" pitchFamily="34" charset="-122"/>
                <a:cs typeface="Syne Bold" pitchFamily="34" charset="-120"/>
              </a:rPr>
              <a:t>3D Artist</a:t>
            </a:r>
            <a:endParaRPr lang="en-US" sz="2050" dirty="0"/>
          </a:p>
        </p:txBody>
      </p:sp>
      <p:sp>
        <p:nvSpPr>
          <p:cNvPr id="5" name="Text 2"/>
          <p:cNvSpPr/>
          <p:nvPr/>
        </p:nvSpPr>
        <p:spPr>
          <a:xfrm>
            <a:off x="1558766" y="2846546"/>
            <a:ext cx="12292251" cy="712708"/>
          </a:xfrm>
          <a:prstGeom prst="rect">
            <a:avLst/>
          </a:prstGeom>
          <a:noFill/>
          <a:ln/>
        </p:spPr>
        <p:txBody>
          <a:bodyPr wrap="square" lIns="0" tIns="0" rIns="0" bIns="0" rtlCol="0" anchor="t"/>
          <a:lstStyle/>
          <a:p>
            <a:pPr marL="0" indent="0" algn="l">
              <a:lnSpc>
                <a:spcPts val="2800"/>
              </a:lnSpc>
              <a:buNone/>
            </a:pPr>
            <a:r>
              <a:rPr lang="en-US" sz="1750" dirty="0">
                <a:solidFill>
                  <a:srgbClr val="D9E1FF"/>
                </a:solidFill>
                <a:latin typeface="Arimo" pitchFamily="34" charset="0"/>
                <a:ea typeface="Arimo" pitchFamily="34" charset="-122"/>
                <a:cs typeface="Arimo" pitchFamily="34" charset="-120"/>
              </a:rPr>
              <a:t>3D Artists model and texture virtual environments, utilizing skills in 3D modeling, texturing, lighting, animation, and sculpting. Tools include Blender, Maya, ZBrush, and Substance Painter. The average salary is $65,000 per year.</a:t>
            </a:r>
            <a:endParaRPr lang="en-US" sz="1750" dirty="0"/>
          </a:p>
        </p:txBody>
      </p:sp>
      <p:pic>
        <p:nvPicPr>
          <p:cNvPr id="6" name="Image 1" descr="preencoded.png"/>
          <p:cNvPicPr>
            <a:picLocks noChangeAspect="1"/>
          </p:cNvPicPr>
          <p:nvPr/>
        </p:nvPicPr>
        <p:blipFill>
          <a:blip r:embed="rId4"/>
          <a:stretch>
            <a:fillRect/>
          </a:stretch>
        </p:blipFill>
        <p:spPr>
          <a:xfrm>
            <a:off x="779383" y="4266248"/>
            <a:ext cx="556736" cy="556736"/>
          </a:xfrm>
          <a:prstGeom prst="rect">
            <a:avLst/>
          </a:prstGeom>
        </p:spPr>
      </p:pic>
      <p:sp>
        <p:nvSpPr>
          <p:cNvPr id="7" name="Text 3"/>
          <p:cNvSpPr/>
          <p:nvPr/>
        </p:nvSpPr>
        <p:spPr>
          <a:xfrm>
            <a:off x="1558766" y="4227314"/>
            <a:ext cx="2654260" cy="327541"/>
          </a:xfrm>
          <a:prstGeom prst="rect">
            <a:avLst/>
          </a:prstGeom>
          <a:noFill/>
          <a:ln/>
        </p:spPr>
        <p:txBody>
          <a:bodyPr wrap="none" lIns="0" tIns="0" rIns="0" bIns="0" rtlCol="0" anchor="t"/>
          <a:lstStyle/>
          <a:p>
            <a:pPr marL="0" indent="0" algn="l">
              <a:lnSpc>
                <a:spcPts val="2550"/>
              </a:lnSpc>
              <a:buNone/>
            </a:pPr>
            <a:r>
              <a:rPr lang="en-US" sz="2050" b="1" dirty="0">
                <a:solidFill>
                  <a:srgbClr val="D9E1FF"/>
                </a:solidFill>
                <a:latin typeface="Syne Bold" pitchFamily="34" charset="0"/>
                <a:ea typeface="Syne Bold" pitchFamily="34" charset="-122"/>
                <a:cs typeface="Syne Bold" pitchFamily="34" charset="-120"/>
              </a:rPr>
              <a:t>VR Audio Engineer</a:t>
            </a:r>
            <a:endParaRPr lang="en-US" sz="2050" dirty="0"/>
          </a:p>
        </p:txBody>
      </p:sp>
      <p:sp>
        <p:nvSpPr>
          <p:cNvPr id="8" name="Text 4"/>
          <p:cNvSpPr/>
          <p:nvPr/>
        </p:nvSpPr>
        <p:spPr>
          <a:xfrm>
            <a:off x="1558766" y="4688443"/>
            <a:ext cx="12292251" cy="712708"/>
          </a:xfrm>
          <a:prstGeom prst="rect">
            <a:avLst/>
          </a:prstGeom>
          <a:noFill/>
          <a:ln/>
        </p:spPr>
        <p:txBody>
          <a:bodyPr wrap="square" lIns="0" tIns="0" rIns="0" bIns="0" rtlCol="0" anchor="t"/>
          <a:lstStyle/>
          <a:p>
            <a:pPr marL="0" indent="0" algn="l">
              <a:lnSpc>
                <a:spcPts val="2800"/>
              </a:lnSpc>
              <a:buNone/>
            </a:pPr>
            <a:r>
              <a:rPr lang="en-US" sz="1750" dirty="0">
                <a:solidFill>
                  <a:srgbClr val="D9E1FF"/>
                </a:solidFill>
                <a:latin typeface="Arimo" pitchFamily="34" charset="0"/>
                <a:ea typeface="Arimo" pitchFamily="34" charset="-122"/>
                <a:cs typeface="Arimo" pitchFamily="34" charset="-120"/>
              </a:rPr>
              <a:t>VR Audio Engineers create immersive soundscapes, requiring skills in sound design, spatial audio, recording, mixing, and mastering. They use tools like FMOD, Wwise, Unity, and Unreal Engine. The average salary is $72,000 per year.</a:t>
            </a:r>
            <a:endParaRPr lang="en-US" sz="1750" dirty="0"/>
          </a:p>
        </p:txBody>
      </p:sp>
      <p:pic>
        <p:nvPicPr>
          <p:cNvPr id="9" name="Image 2" descr="preencoded.png"/>
          <p:cNvPicPr>
            <a:picLocks noChangeAspect="1"/>
          </p:cNvPicPr>
          <p:nvPr/>
        </p:nvPicPr>
        <p:blipFill>
          <a:blip r:embed="rId5"/>
          <a:stretch>
            <a:fillRect/>
          </a:stretch>
        </p:blipFill>
        <p:spPr>
          <a:xfrm>
            <a:off x="779383" y="6108144"/>
            <a:ext cx="556736" cy="556736"/>
          </a:xfrm>
          <a:prstGeom prst="rect">
            <a:avLst/>
          </a:prstGeom>
        </p:spPr>
      </p:pic>
      <p:sp>
        <p:nvSpPr>
          <p:cNvPr id="10" name="Text 5"/>
          <p:cNvSpPr/>
          <p:nvPr/>
        </p:nvSpPr>
        <p:spPr>
          <a:xfrm>
            <a:off x="1558766" y="6069211"/>
            <a:ext cx="2885837" cy="327541"/>
          </a:xfrm>
          <a:prstGeom prst="rect">
            <a:avLst/>
          </a:prstGeom>
          <a:noFill/>
          <a:ln/>
        </p:spPr>
        <p:txBody>
          <a:bodyPr wrap="none" lIns="0" tIns="0" rIns="0" bIns="0" rtlCol="0" anchor="t"/>
          <a:lstStyle/>
          <a:p>
            <a:pPr marL="0" indent="0" algn="l">
              <a:lnSpc>
                <a:spcPts val="2550"/>
              </a:lnSpc>
              <a:buNone/>
            </a:pPr>
            <a:r>
              <a:rPr lang="en-US" sz="2050" b="1" dirty="0">
                <a:solidFill>
                  <a:srgbClr val="D9E1FF"/>
                </a:solidFill>
                <a:latin typeface="Syne Bold" pitchFamily="34" charset="0"/>
                <a:ea typeface="Syne Bold" pitchFamily="34" charset="-122"/>
                <a:cs typeface="Syne Bold" pitchFamily="34" charset="-120"/>
              </a:rPr>
              <a:t>VR Project Manager</a:t>
            </a:r>
            <a:endParaRPr lang="en-US" sz="2050" dirty="0"/>
          </a:p>
        </p:txBody>
      </p:sp>
      <p:sp>
        <p:nvSpPr>
          <p:cNvPr id="11" name="Text 6"/>
          <p:cNvSpPr/>
          <p:nvPr/>
        </p:nvSpPr>
        <p:spPr>
          <a:xfrm>
            <a:off x="1558766" y="6530340"/>
            <a:ext cx="12292251" cy="1069062"/>
          </a:xfrm>
          <a:prstGeom prst="rect">
            <a:avLst/>
          </a:prstGeom>
          <a:noFill/>
          <a:ln/>
        </p:spPr>
        <p:txBody>
          <a:bodyPr wrap="square" lIns="0" tIns="0" rIns="0" bIns="0" rtlCol="0" anchor="t"/>
          <a:lstStyle/>
          <a:p>
            <a:pPr marL="0" indent="0" algn="l">
              <a:lnSpc>
                <a:spcPts val="2800"/>
              </a:lnSpc>
              <a:buNone/>
            </a:pPr>
            <a:r>
              <a:rPr lang="en-US" sz="1750" dirty="0">
                <a:solidFill>
                  <a:srgbClr val="D9E1FF"/>
                </a:solidFill>
                <a:latin typeface="Arimo" pitchFamily="34" charset="0"/>
                <a:ea typeface="Arimo" pitchFamily="34" charset="-122"/>
                <a:cs typeface="Arimo" pitchFamily="34" charset="-120"/>
              </a:rPr>
              <a:t>VR Project Managers oversee VR projects from concept to launch, with skills in Agile/Scrum, communication, leadership, and risk management. Certifications include PMP and Certified ScrumMaster (CSM). The average salary is $85,000 per year.</a:t>
            </a:r>
            <a:endParaRPr lang="en-US" sz="1750" dirty="0"/>
          </a:p>
        </p:txBody>
      </p:sp>
      <p:pic>
        <p:nvPicPr>
          <p:cNvPr id="13" name="Picture 12">
            <a:extLst>
              <a:ext uri="{FF2B5EF4-FFF2-40B4-BE49-F238E27FC236}">
                <a16:creationId xmlns:a16="http://schemas.microsoft.com/office/drawing/2014/main" id="{D7D371B7-FA98-A3C9-02BB-DDBFF1792895}"/>
              </a:ext>
            </a:extLst>
          </p:cNvPr>
          <p:cNvPicPr>
            <a:picLocks noChangeAspect="1"/>
          </p:cNvPicPr>
          <p:nvPr/>
        </p:nvPicPr>
        <p:blipFill>
          <a:blip r:embed="rId6"/>
          <a:stretch>
            <a:fillRect/>
          </a:stretch>
        </p:blipFill>
        <p:spPr>
          <a:xfrm>
            <a:off x="12068175" y="7347227"/>
            <a:ext cx="2562225" cy="7715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047875"/>
          </a:xfrm>
          <a:prstGeom prst="rect">
            <a:avLst/>
          </a:prstGeom>
        </p:spPr>
      </p:pic>
      <p:sp>
        <p:nvSpPr>
          <p:cNvPr id="3" name="Text 0"/>
          <p:cNvSpPr/>
          <p:nvPr/>
        </p:nvSpPr>
        <p:spPr>
          <a:xfrm>
            <a:off x="573405" y="2808923"/>
            <a:ext cx="9161502" cy="481846"/>
          </a:xfrm>
          <a:prstGeom prst="rect">
            <a:avLst/>
          </a:prstGeom>
          <a:noFill/>
          <a:ln/>
        </p:spPr>
        <p:txBody>
          <a:bodyPr wrap="none" lIns="0" tIns="0" rIns="0" bIns="0" rtlCol="0" anchor="t"/>
          <a:lstStyle/>
          <a:p>
            <a:pPr marL="0" indent="0" algn="l">
              <a:lnSpc>
                <a:spcPts val="3750"/>
              </a:lnSpc>
              <a:buNone/>
            </a:pPr>
            <a:r>
              <a:rPr lang="en-US" sz="3000" b="1" dirty="0">
                <a:solidFill>
                  <a:srgbClr val="FFFFFF"/>
                </a:solidFill>
                <a:latin typeface="Syne Bold" pitchFamily="34" charset="0"/>
                <a:ea typeface="Syne Bold" pitchFamily="34" charset="-122"/>
                <a:cs typeface="Syne Bold" pitchFamily="34" charset="-120"/>
              </a:rPr>
              <a:t>The VR Ecosystem: Companies &amp; Industries</a:t>
            </a:r>
            <a:endParaRPr lang="en-US" sz="3000" dirty="0"/>
          </a:p>
        </p:txBody>
      </p:sp>
      <p:pic>
        <p:nvPicPr>
          <p:cNvPr id="4" name="Image 1" descr="preencoded.png"/>
          <p:cNvPicPr>
            <a:picLocks noChangeAspect="1"/>
          </p:cNvPicPr>
          <p:nvPr/>
        </p:nvPicPr>
        <p:blipFill>
          <a:blip r:embed="rId4"/>
          <a:stretch>
            <a:fillRect/>
          </a:stretch>
        </p:blipFill>
        <p:spPr>
          <a:xfrm>
            <a:off x="573405" y="3536513"/>
            <a:ext cx="819150" cy="982980"/>
          </a:xfrm>
          <a:prstGeom prst="rect">
            <a:avLst/>
          </a:prstGeom>
        </p:spPr>
      </p:pic>
      <p:sp>
        <p:nvSpPr>
          <p:cNvPr id="5" name="Text 1"/>
          <p:cNvSpPr/>
          <p:nvPr/>
        </p:nvSpPr>
        <p:spPr>
          <a:xfrm>
            <a:off x="1638300" y="3700343"/>
            <a:ext cx="1927503" cy="240863"/>
          </a:xfrm>
          <a:prstGeom prst="rect">
            <a:avLst/>
          </a:prstGeom>
          <a:noFill/>
          <a:ln/>
        </p:spPr>
        <p:txBody>
          <a:bodyPr wrap="none" lIns="0" tIns="0" rIns="0" bIns="0" rtlCol="0" anchor="t"/>
          <a:lstStyle/>
          <a:p>
            <a:pPr marL="0" indent="0" algn="l">
              <a:lnSpc>
                <a:spcPts val="1850"/>
              </a:lnSpc>
              <a:buNone/>
            </a:pPr>
            <a:r>
              <a:rPr lang="en-US" sz="1500" b="1" dirty="0">
                <a:solidFill>
                  <a:srgbClr val="D9E1FF"/>
                </a:solidFill>
                <a:latin typeface="Syne Bold" pitchFamily="34" charset="0"/>
                <a:ea typeface="Syne Bold" pitchFamily="34" charset="-122"/>
                <a:cs typeface="Syne Bold" pitchFamily="34" charset="-120"/>
              </a:rPr>
              <a:t>Gaming</a:t>
            </a:r>
            <a:endParaRPr lang="en-US" sz="1500" dirty="0"/>
          </a:p>
        </p:txBody>
      </p:sp>
      <p:sp>
        <p:nvSpPr>
          <p:cNvPr id="6" name="Text 2"/>
          <p:cNvSpPr/>
          <p:nvPr/>
        </p:nvSpPr>
        <p:spPr>
          <a:xfrm>
            <a:off x="1638300" y="4039433"/>
            <a:ext cx="12418695" cy="262057"/>
          </a:xfrm>
          <a:prstGeom prst="rect">
            <a:avLst/>
          </a:prstGeom>
          <a:noFill/>
          <a:ln/>
        </p:spPr>
        <p:txBody>
          <a:bodyPr wrap="none" lIns="0" tIns="0" rIns="0" bIns="0" rtlCol="0" anchor="t"/>
          <a:lstStyle/>
          <a:p>
            <a:pPr marL="0" indent="0" algn="l">
              <a:lnSpc>
                <a:spcPts val="2050"/>
              </a:lnSpc>
              <a:buNone/>
            </a:pPr>
            <a:r>
              <a:rPr lang="en-US" sz="1250" dirty="0">
                <a:solidFill>
                  <a:srgbClr val="D9E1FF"/>
                </a:solidFill>
                <a:latin typeface="Arimo" pitchFamily="34" charset="0"/>
                <a:ea typeface="Arimo" pitchFamily="34" charset="-122"/>
                <a:cs typeface="Arimo" pitchFamily="34" charset="-120"/>
              </a:rPr>
              <a:t>VR is revolutionizing gameplay with titles like Beat Saber and Half-Life: Alyx. The gaming sector generated $11.5B in revenue in 2023, according to Newzoo.</a:t>
            </a:r>
            <a:endParaRPr lang="en-US" sz="1250" dirty="0"/>
          </a:p>
        </p:txBody>
      </p:sp>
      <p:pic>
        <p:nvPicPr>
          <p:cNvPr id="7" name="Image 2" descr="preencoded.png"/>
          <p:cNvPicPr>
            <a:picLocks noChangeAspect="1"/>
          </p:cNvPicPr>
          <p:nvPr/>
        </p:nvPicPr>
        <p:blipFill>
          <a:blip r:embed="rId5"/>
          <a:stretch>
            <a:fillRect/>
          </a:stretch>
        </p:blipFill>
        <p:spPr>
          <a:xfrm>
            <a:off x="573405" y="4519493"/>
            <a:ext cx="819150" cy="982980"/>
          </a:xfrm>
          <a:prstGeom prst="rect">
            <a:avLst/>
          </a:prstGeom>
        </p:spPr>
      </p:pic>
      <p:sp>
        <p:nvSpPr>
          <p:cNvPr id="8" name="Text 3"/>
          <p:cNvSpPr/>
          <p:nvPr/>
        </p:nvSpPr>
        <p:spPr>
          <a:xfrm>
            <a:off x="1638300" y="4683323"/>
            <a:ext cx="1927503" cy="240863"/>
          </a:xfrm>
          <a:prstGeom prst="rect">
            <a:avLst/>
          </a:prstGeom>
          <a:noFill/>
          <a:ln/>
        </p:spPr>
        <p:txBody>
          <a:bodyPr wrap="none" lIns="0" tIns="0" rIns="0" bIns="0" rtlCol="0" anchor="t"/>
          <a:lstStyle/>
          <a:p>
            <a:pPr marL="0" indent="0" algn="l">
              <a:lnSpc>
                <a:spcPts val="1850"/>
              </a:lnSpc>
              <a:buNone/>
            </a:pPr>
            <a:r>
              <a:rPr lang="en-US" sz="1500" b="1" dirty="0">
                <a:solidFill>
                  <a:srgbClr val="D9E1FF"/>
                </a:solidFill>
                <a:latin typeface="Syne Bold" pitchFamily="34" charset="0"/>
                <a:ea typeface="Syne Bold" pitchFamily="34" charset="-122"/>
                <a:cs typeface="Syne Bold" pitchFamily="34" charset="-120"/>
              </a:rPr>
              <a:t>Healthcare</a:t>
            </a:r>
            <a:endParaRPr lang="en-US" sz="1500" dirty="0"/>
          </a:p>
        </p:txBody>
      </p:sp>
      <p:sp>
        <p:nvSpPr>
          <p:cNvPr id="9" name="Text 4"/>
          <p:cNvSpPr/>
          <p:nvPr/>
        </p:nvSpPr>
        <p:spPr>
          <a:xfrm>
            <a:off x="1638300" y="5022413"/>
            <a:ext cx="12418695" cy="262057"/>
          </a:xfrm>
          <a:prstGeom prst="rect">
            <a:avLst/>
          </a:prstGeom>
          <a:noFill/>
          <a:ln/>
        </p:spPr>
        <p:txBody>
          <a:bodyPr wrap="none" lIns="0" tIns="0" rIns="0" bIns="0" rtlCol="0" anchor="t"/>
          <a:lstStyle/>
          <a:p>
            <a:pPr marL="0" indent="0" algn="l">
              <a:lnSpc>
                <a:spcPts val="2050"/>
              </a:lnSpc>
              <a:buNone/>
            </a:pPr>
            <a:r>
              <a:rPr lang="en-US" sz="1250" dirty="0">
                <a:solidFill>
                  <a:srgbClr val="D9E1FF"/>
                </a:solidFill>
                <a:latin typeface="Arimo" pitchFamily="34" charset="0"/>
                <a:ea typeface="Arimo" pitchFamily="34" charset="-122"/>
                <a:cs typeface="Arimo" pitchFamily="34" charset="-120"/>
              </a:rPr>
              <a:t>VR is used for training, therapy, and surgical simulations, as seen in Osso VR. The market is projected to reach $30.4B by 2030, according to Global Market Insights.</a:t>
            </a:r>
            <a:endParaRPr lang="en-US" sz="1250" dirty="0"/>
          </a:p>
        </p:txBody>
      </p:sp>
      <p:pic>
        <p:nvPicPr>
          <p:cNvPr id="10" name="Image 3" descr="preencoded.png"/>
          <p:cNvPicPr>
            <a:picLocks noChangeAspect="1"/>
          </p:cNvPicPr>
          <p:nvPr/>
        </p:nvPicPr>
        <p:blipFill>
          <a:blip r:embed="rId6"/>
          <a:stretch>
            <a:fillRect/>
          </a:stretch>
        </p:blipFill>
        <p:spPr>
          <a:xfrm>
            <a:off x="573405" y="5502473"/>
            <a:ext cx="819150" cy="982980"/>
          </a:xfrm>
          <a:prstGeom prst="rect">
            <a:avLst/>
          </a:prstGeom>
        </p:spPr>
      </p:pic>
      <p:sp>
        <p:nvSpPr>
          <p:cNvPr id="11" name="Text 5"/>
          <p:cNvSpPr/>
          <p:nvPr/>
        </p:nvSpPr>
        <p:spPr>
          <a:xfrm>
            <a:off x="1638300" y="5666303"/>
            <a:ext cx="1927503" cy="240863"/>
          </a:xfrm>
          <a:prstGeom prst="rect">
            <a:avLst/>
          </a:prstGeom>
          <a:noFill/>
          <a:ln/>
        </p:spPr>
        <p:txBody>
          <a:bodyPr wrap="none" lIns="0" tIns="0" rIns="0" bIns="0" rtlCol="0" anchor="t"/>
          <a:lstStyle/>
          <a:p>
            <a:pPr marL="0" indent="0" algn="l">
              <a:lnSpc>
                <a:spcPts val="1850"/>
              </a:lnSpc>
              <a:buNone/>
            </a:pPr>
            <a:r>
              <a:rPr lang="en-US" sz="1500" b="1" dirty="0">
                <a:solidFill>
                  <a:srgbClr val="D9E1FF"/>
                </a:solidFill>
                <a:latin typeface="Syne Bold" pitchFamily="34" charset="0"/>
                <a:ea typeface="Syne Bold" pitchFamily="34" charset="-122"/>
                <a:cs typeface="Syne Bold" pitchFamily="34" charset="-120"/>
              </a:rPr>
              <a:t>Education</a:t>
            </a:r>
            <a:endParaRPr lang="en-US" sz="1500" dirty="0"/>
          </a:p>
        </p:txBody>
      </p:sp>
      <p:sp>
        <p:nvSpPr>
          <p:cNvPr id="12" name="Text 6"/>
          <p:cNvSpPr/>
          <p:nvPr/>
        </p:nvSpPr>
        <p:spPr>
          <a:xfrm>
            <a:off x="1638300" y="6005393"/>
            <a:ext cx="12418695" cy="262057"/>
          </a:xfrm>
          <a:prstGeom prst="rect">
            <a:avLst/>
          </a:prstGeom>
          <a:noFill/>
          <a:ln/>
        </p:spPr>
        <p:txBody>
          <a:bodyPr wrap="none" lIns="0" tIns="0" rIns="0" bIns="0" rtlCol="0" anchor="t"/>
          <a:lstStyle/>
          <a:p>
            <a:pPr marL="0" indent="0" algn="l">
              <a:lnSpc>
                <a:spcPts val="2050"/>
              </a:lnSpc>
              <a:buNone/>
            </a:pPr>
            <a:r>
              <a:rPr lang="en-US" sz="1250" dirty="0">
                <a:solidFill>
                  <a:srgbClr val="D9E1FF"/>
                </a:solidFill>
                <a:latin typeface="Arimo" pitchFamily="34" charset="0"/>
                <a:ea typeface="Arimo" pitchFamily="34" charset="-122"/>
                <a:cs typeface="Arimo" pitchFamily="34" charset="-120"/>
              </a:rPr>
              <a:t>VR provides immersive learning experiences, exemplified by Labster. The market is expected to grow by a 21.7% CAGR from 2024-2032, as per Polaris Market Research.</a:t>
            </a:r>
            <a:endParaRPr lang="en-US" sz="1250" dirty="0"/>
          </a:p>
        </p:txBody>
      </p:sp>
      <p:pic>
        <p:nvPicPr>
          <p:cNvPr id="13" name="Image 4" descr="preencoded.png"/>
          <p:cNvPicPr>
            <a:picLocks noChangeAspect="1"/>
          </p:cNvPicPr>
          <p:nvPr/>
        </p:nvPicPr>
        <p:blipFill>
          <a:blip r:embed="rId7"/>
          <a:stretch>
            <a:fillRect/>
          </a:stretch>
        </p:blipFill>
        <p:spPr>
          <a:xfrm>
            <a:off x="573405" y="6485453"/>
            <a:ext cx="819150" cy="982980"/>
          </a:xfrm>
          <a:prstGeom prst="rect">
            <a:avLst/>
          </a:prstGeom>
        </p:spPr>
      </p:pic>
      <p:sp>
        <p:nvSpPr>
          <p:cNvPr id="14" name="Text 7"/>
          <p:cNvSpPr/>
          <p:nvPr/>
        </p:nvSpPr>
        <p:spPr>
          <a:xfrm>
            <a:off x="1638300" y="6649283"/>
            <a:ext cx="1927503" cy="240863"/>
          </a:xfrm>
          <a:prstGeom prst="rect">
            <a:avLst/>
          </a:prstGeom>
          <a:noFill/>
          <a:ln/>
        </p:spPr>
        <p:txBody>
          <a:bodyPr wrap="none" lIns="0" tIns="0" rIns="0" bIns="0" rtlCol="0" anchor="t"/>
          <a:lstStyle/>
          <a:p>
            <a:pPr marL="0" indent="0" algn="l">
              <a:lnSpc>
                <a:spcPts val="1850"/>
              </a:lnSpc>
              <a:buNone/>
            </a:pPr>
            <a:r>
              <a:rPr lang="en-US" sz="1500" b="1" dirty="0">
                <a:solidFill>
                  <a:srgbClr val="D9E1FF"/>
                </a:solidFill>
                <a:latin typeface="Syne Bold" pitchFamily="34" charset="0"/>
                <a:ea typeface="Syne Bold" pitchFamily="34" charset="-122"/>
                <a:cs typeface="Syne Bold" pitchFamily="34" charset="-120"/>
              </a:rPr>
              <a:t>Training</a:t>
            </a:r>
            <a:endParaRPr lang="en-US" sz="1500" dirty="0"/>
          </a:p>
        </p:txBody>
      </p:sp>
      <p:sp>
        <p:nvSpPr>
          <p:cNvPr id="15" name="Text 8"/>
          <p:cNvSpPr/>
          <p:nvPr/>
        </p:nvSpPr>
        <p:spPr>
          <a:xfrm>
            <a:off x="1638300" y="6988373"/>
            <a:ext cx="12418695" cy="262057"/>
          </a:xfrm>
          <a:prstGeom prst="rect">
            <a:avLst/>
          </a:prstGeom>
          <a:noFill/>
          <a:ln/>
        </p:spPr>
        <p:txBody>
          <a:bodyPr wrap="none" lIns="0" tIns="0" rIns="0" bIns="0" rtlCol="0" anchor="t"/>
          <a:lstStyle/>
          <a:p>
            <a:pPr marL="0" indent="0" algn="l">
              <a:lnSpc>
                <a:spcPts val="2050"/>
              </a:lnSpc>
              <a:buNone/>
            </a:pPr>
            <a:r>
              <a:rPr lang="en-US" sz="1250" dirty="0">
                <a:solidFill>
                  <a:srgbClr val="D9E1FF"/>
                </a:solidFill>
                <a:latin typeface="Arimo" pitchFamily="34" charset="0"/>
                <a:ea typeface="Arimo" pitchFamily="34" charset="-122"/>
                <a:cs typeface="Arimo" pitchFamily="34" charset="-120"/>
              </a:rPr>
              <a:t>VR is used for corporate training and simulations, such as STRIVR. This reduces training costs by up to 40%, according to a PwC study.</a:t>
            </a:r>
            <a:endParaRPr lang="en-US" sz="1250" dirty="0"/>
          </a:p>
        </p:txBody>
      </p:sp>
      <p:pic>
        <p:nvPicPr>
          <p:cNvPr id="17" name="Picture 16">
            <a:extLst>
              <a:ext uri="{FF2B5EF4-FFF2-40B4-BE49-F238E27FC236}">
                <a16:creationId xmlns:a16="http://schemas.microsoft.com/office/drawing/2014/main" id="{DF1C9E93-C28C-4093-FED6-C935F1E9FF64}"/>
              </a:ext>
            </a:extLst>
          </p:cNvPr>
          <p:cNvPicPr>
            <a:picLocks noChangeAspect="1"/>
          </p:cNvPicPr>
          <p:nvPr/>
        </p:nvPicPr>
        <p:blipFill>
          <a:blip r:embed="rId8"/>
          <a:stretch>
            <a:fillRect/>
          </a:stretch>
        </p:blipFill>
        <p:spPr>
          <a:xfrm>
            <a:off x="12068175" y="7348657"/>
            <a:ext cx="2562225" cy="7715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6879" y="587335"/>
            <a:ext cx="7650242" cy="1255157"/>
          </a:xfrm>
          <a:prstGeom prst="rect">
            <a:avLst/>
          </a:prstGeom>
          <a:noFill/>
          <a:ln/>
        </p:spPr>
        <p:txBody>
          <a:bodyPr wrap="square" lIns="0" tIns="0" rIns="0" bIns="0" rtlCol="0" anchor="t"/>
          <a:lstStyle/>
          <a:p>
            <a:pPr marL="0" indent="0" algn="l">
              <a:lnSpc>
                <a:spcPts val="4900"/>
              </a:lnSpc>
              <a:buNone/>
            </a:pPr>
            <a:r>
              <a:rPr lang="en-US" sz="3950" b="1" dirty="0">
                <a:solidFill>
                  <a:srgbClr val="FFFFFF"/>
                </a:solidFill>
                <a:latin typeface="Syne Bold" pitchFamily="34" charset="0"/>
                <a:ea typeface="Syne Bold" pitchFamily="34" charset="-122"/>
                <a:cs typeface="Syne Bold" pitchFamily="34" charset="-120"/>
              </a:rPr>
              <a:t>Introducing the VR Career Explorer Tool</a:t>
            </a:r>
            <a:endParaRPr lang="en-US" sz="3950" dirty="0"/>
          </a:p>
        </p:txBody>
      </p:sp>
      <p:sp>
        <p:nvSpPr>
          <p:cNvPr id="4" name="Shape 1"/>
          <p:cNvSpPr/>
          <p:nvPr/>
        </p:nvSpPr>
        <p:spPr>
          <a:xfrm>
            <a:off x="746879" y="2162532"/>
            <a:ext cx="7650242" cy="1209913"/>
          </a:xfrm>
          <a:prstGeom prst="roundRect">
            <a:avLst>
              <a:gd name="adj" fmla="val 2646"/>
            </a:avLst>
          </a:prstGeom>
          <a:solidFill>
            <a:srgbClr val="2B2952"/>
          </a:solidFill>
          <a:ln/>
        </p:spPr>
      </p:sp>
      <p:sp>
        <p:nvSpPr>
          <p:cNvPr id="5" name="Text 2"/>
          <p:cNvSpPr/>
          <p:nvPr/>
        </p:nvSpPr>
        <p:spPr>
          <a:xfrm>
            <a:off x="960239" y="2375892"/>
            <a:ext cx="2770942" cy="313849"/>
          </a:xfrm>
          <a:prstGeom prst="rect">
            <a:avLst/>
          </a:prstGeom>
          <a:noFill/>
          <a:ln/>
        </p:spPr>
        <p:txBody>
          <a:bodyPr wrap="none" lIns="0" tIns="0" rIns="0" bIns="0" rtlCol="0" anchor="t"/>
          <a:lstStyle/>
          <a:p>
            <a:pPr marL="0" indent="0" algn="l">
              <a:lnSpc>
                <a:spcPts val="2450"/>
              </a:lnSpc>
              <a:buNone/>
            </a:pPr>
            <a:r>
              <a:rPr lang="en-US" sz="1950" b="1" dirty="0">
                <a:solidFill>
                  <a:srgbClr val="D9E1FF"/>
                </a:solidFill>
                <a:latin typeface="Syne Bold" pitchFamily="34" charset="0"/>
                <a:ea typeface="Syne Bold" pitchFamily="34" charset="-122"/>
                <a:cs typeface="Syne Bold" pitchFamily="34" charset="-120"/>
              </a:rPr>
              <a:t>Interactive Platform</a:t>
            </a:r>
            <a:endParaRPr lang="en-US" sz="1950" dirty="0"/>
          </a:p>
        </p:txBody>
      </p:sp>
      <p:sp>
        <p:nvSpPr>
          <p:cNvPr id="6" name="Text 3"/>
          <p:cNvSpPr/>
          <p:nvPr/>
        </p:nvSpPr>
        <p:spPr>
          <a:xfrm>
            <a:off x="960239" y="2817733"/>
            <a:ext cx="7223522" cy="341352"/>
          </a:xfrm>
          <a:prstGeom prst="rect">
            <a:avLst/>
          </a:prstGeom>
          <a:noFill/>
          <a:ln/>
        </p:spPr>
        <p:txBody>
          <a:bodyPr wrap="none" lIns="0" tIns="0" rIns="0" bIns="0" rtlCol="0" anchor="t"/>
          <a:lstStyle/>
          <a:p>
            <a:pPr marL="0" indent="0" algn="l">
              <a:lnSpc>
                <a:spcPts val="2650"/>
              </a:lnSpc>
              <a:buNone/>
            </a:pPr>
            <a:r>
              <a:rPr lang="en-US" sz="1650" dirty="0">
                <a:solidFill>
                  <a:srgbClr val="D9E1FF"/>
                </a:solidFill>
                <a:latin typeface="Arimo" pitchFamily="34" charset="0"/>
                <a:ea typeface="Arimo" pitchFamily="34" charset="-122"/>
                <a:cs typeface="Arimo" pitchFamily="34" charset="-120"/>
              </a:rPr>
              <a:t>Discover VR career options with our interactive platform.</a:t>
            </a:r>
            <a:endParaRPr lang="en-US" sz="1650" dirty="0"/>
          </a:p>
        </p:txBody>
      </p:sp>
      <p:sp>
        <p:nvSpPr>
          <p:cNvPr id="7" name="Shape 4"/>
          <p:cNvSpPr/>
          <p:nvPr/>
        </p:nvSpPr>
        <p:spPr>
          <a:xfrm>
            <a:off x="746879" y="3585805"/>
            <a:ext cx="7650242" cy="1209913"/>
          </a:xfrm>
          <a:prstGeom prst="roundRect">
            <a:avLst>
              <a:gd name="adj" fmla="val 2646"/>
            </a:avLst>
          </a:prstGeom>
          <a:solidFill>
            <a:srgbClr val="2B2952"/>
          </a:solidFill>
          <a:ln/>
        </p:spPr>
      </p:sp>
      <p:sp>
        <p:nvSpPr>
          <p:cNvPr id="8" name="Text 5"/>
          <p:cNvSpPr/>
          <p:nvPr/>
        </p:nvSpPr>
        <p:spPr>
          <a:xfrm>
            <a:off x="960239" y="3799165"/>
            <a:ext cx="4516517" cy="313849"/>
          </a:xfrm>
          <a:prstGeom prst="rect">
            <a:avLst/>
          </a:prstGeom>
          <a:noFill/>
          <a:ln/>
        </p:spPr>
        <p:txBody>
          <a:bodyPr wrap="none" lIns="0" tIns="0" rIns="0" bIns="0" rtlCol="0" anchor="t"/>
          <a:lstStyle/>
          <a:p>
            <a:pPr marL="0" indent="0" algn="l">
              <a:lnSpc>
                <a:spcPts val="2450"/>
              </a:lnSpc>
              <a:buNone/>
            </a:pPr>
            <a:r>
              <a:rPr lang="en-US" sz="1950" b="1" dirty="0">
                <a:solidFill>
                  <a:srgbClr val="D9E1FF"/>
                </a:solidFill>
                <a:latin typeface="Syne Bold" pitchFamily="34" charset="0"/>
                <a:ea typeface="Syne Bold" pitchFamily="34" charset="-122"/>
                <a:cs typeface="Syne Bold" pitchFamily="34" charset="-120"/>
              </a:rPr>
              <a:t>Personalized Recommendations</a:t>
            </a:r>
            <a:endParaRPr lang="en-US" sz="1950" dirty="0"/>
          </a:p>
        </p:txBody>
      </p:sp>
      <p:sp>
        <p:nvSpPr>
          <p:cNvPr id="9" name="Text 6"/>
          <p:cNvSpPr/>
          <p:nvPr/>
        </p:nvSpPr>
        <p:spPr>
          <a:xfrm>
            <a:off x="960239" y="4241006"/>
            <a:ext cx="7223522" cy="341352"/>
          </a:xfrm>
          <a:prstGeom prst="rect">
            <a:avLst/>
          </a:prstGeom>
          <a:noFill/>
          <a:ln/>
        </p:spPr>
        <p:txBody>
          <a:bodyPr wrap="none" lIns="0" tIns="0" rIns="0" bIns="0" rtlCol="0" anchor="t"/>
          <a:lstStyle/>
          <a:p>
            <a:pPr marL="0" indent="0" algn="l">
              <a:lnSpc>
                <a:spcPts val="2650"/>
              </a:lnSpc>
              <a:buNone/>
            </a:pPr>
            <a:r>
              <a:rPr lang="en-US" sz="1650" dirty="0">
                <a:solidFill>
                  <a:srgbClr val="D9E1FF"/>
                </a:solidFill>
                <a:latin typeface="Arimo" pitchFamily="34" charset="0"/>
                <a:ea typeface="Arimo" pitchFamily="34" charset="-122"/>
                <a:cs typeface="Arimo" pitchFamily="34" charset="-120"/>
              </a:rPr>
              <a:t>Get personalized recommendations based on your skills and interests.</a:t>
            </a:r>
            <a:endParaRPr lang="en-US" sz="1650" dirty="0"/>
          </a:p>
        </p:txBody>
      </p:sp>
      <p:sp>
        <p:nvSpPr>
          <p:cNvPr id="10" name="Shape 7"/>
          <p:cNvSpPr/>
          <p:nvPr/>
        </p:nvSpPr>
        <p:spPr>
          <a:xfrm>
            <a:off x="746879" y="5009078"/>
            <a:ext cx="7650242" cy="1209913"/>
          </a:xfrm>
          <a:prstGeom prst="roundRect">
            <a:avLst>
              <a:gd name="adj" fmla="val 2646"/>
            </a:avLst>
          </a:prstGeom>
          <a:solidFill>
            <a:srgbClr val="2B2952"/>
          </a:solidFill>
          <a:ln/>
        </p:spPr>
      </p:sp>
      <p:sp>
        <p:nvSpPr>
          <p:cNvPr id="11" name="Text 8"/>
          <p:cNvSpPr/>
          <p:nvPr/>
        </p:nvSpPr>
        <p:spPr>
          <a:xfrm>
            <a:off x="960239" y="5222438"/>
            <a:ext cx="2510552" cy="313849"/>
          </a:xfrm>
          <a:prstGeom prst="rect">
            <a:avLst/>
          </a:prstGeom>
          <a:noFill/>
          <a:ln/>
        </p:spPr>
        <p:txBody>
          <a:bodyPr wrap="none" lIns="0" tIns="0" rIns="0" bIns="0" rtlCol="0" anchor="t"/>
          <a:lstStyle/>
          <a:p>
            <a:pPr marL="0" indent="0" algn="l">
              <a:lnSpc>
                <a:spcPts val="2450"/>
              </a:lnSpc>
              <a:buNone/>
            </a:pPr>
            <a:r>
              <a:rPr lang="en-US" sz="1950" b="1" dirty="0">
                <a:solidFill>
                  <a:srgbClr val="D9E1FF"/>
                </a:solidFill>
                <a:latin typeface="Syne Bold" pitchFamily="34" charset="0"/>
                <a:ea typeface="Syne Bold" pitchFamily="34" charset="-122"/>
                <a:cs typeface="Syne Bold" pitchFamily="34" charset="-120"/>
              </a:rPr>
              <a:t>Real-time Data</a:t>
            </a:r>
            <a:endParaRPr lang="en-US" sz="1950" dirty="0"/>
          </a:p>
        </p:txBody>
      </p:sp>
      <p:sp>
        <p:nvSpPr>
          <p:cNvPr id="12" name="Text 9"/>
          <p:cNvSpPr/>
          <p:nvPr/>
        </p:nvSpPr>
        <p:spPr>
          <a:xfrm>
            <a:off x="960239" y="5664279"/>
            <a:ext cx="7223522" cy="341352"/>
          </a:xfrm>
          <a:prstGeom prst="rect">
            <a:avLst/>
          </a:prstGeom>
          <a:noFill/>
          <a:ln/>
        </p:spPr>
        <p:txBody>
          <a:bodyPr wrap="none" lIns="0" tIns="0" rIns="0" bIns="0" rtlCol="0" anchor="t"/>
          <a:lstStyle/>
          <a:p>
            <a:pPr marL="0" indent="0" algn="l">
              <a:lnSpc>
                <a:spcPts val="2650"/>
              </a:lnSpc>
              <a:buNone/>
            </a:pPr>
            <a:r>
              <a:rPr lang="en-US" sz="1650" dirty="0">
                <a:solidFill>
                  <a:srgbClr val="D9E1FF"/>
                </a:solidFill>
                <a:latin typeface="Arimo" pitchFamily="34" charset="0"/>
                <a:ea typeface="Arimo" pitchFamily="34" charset="-122"/>
                <a:cs typeface="Arimo" pitchFamily="34" charset="-120"/>
              </a:rPr>
              <a:t>Access real-time job market data and salary insights.</a:t>
            </a:r>
            <a:endParaRPr lang="en-US" sz="1650" dirty="0"/>
          </a:p>
        </p:txBody>
      </p:sp>
      <p:sp>
        <p:nvSpPr>
          <p:cNvPr id="13" name="Shape 10"/>
          <p:cNvSpPr/>
          <p:nvPr/>
        </p:nvSpPr>
        <p:spPr>
          <a:xfrm>
            <a:off x="746879" y="6432352"/>
            <a:ext cx="7650242" cy="1209913"/>
          </a:xfrm>
          <a:prstGeom prst="roundRect">
            <a:avLst>
              <a:gd name="adj" fmla="val 2646"/>
            </a:avLst>
          </a:prstGeom>
          <a:solidFill>
            <a:srgbClr val="2B2952"/>
          </a:solidFill>
          <a:ln/>
        </p:spPr>
      </p:sp>
      <p:sp>
        <p:nvSpPr>
          <p:cNvPr id="14" name="Text 11"/>
          <p:cNvSpPr/>
          <p:nvPr/>
        </p:nvSpPr>
        <p:spPr>
          <a:xfrm>
            <a:off x="960239" y="6645712"/>
            <a:ext cx="2717244" cy="313849"/>
          </a:xfrm>
          <a:prstGeom prst="rect">
            <a:avLst/>
          </a:prstGeom>
          <a:noFill/>
          <a:ln/>
        </p:spPr>
        <p:txBody>
          <a:bodyPr wrap="none" lIns="0" tIns="0" rIns="0" bIns="0" rtlCol="0" anchor="t"/>
          <a:lstStyle/>
          <a:p>
            <a:pPr marL="0" indent="0" algn="l">
              <a:lnSpc>
                <a:spcPts val="2450"/>
              </a:lnSpc>
              <a:buNone/>
            </a:pPr>
            <a:r>
              <a:rPr lang="en-US" sz="1950" b="1" dirty="0">
                <a:solidFill>
                  <a:srgbClr val="D9E1FF"/>
                </a:solidFill>
                <a:latin typeface="Syne Bold" pitchFamily="34" charset="0"/>
                <a:ea typeface="Syne Bold" pitchFamily="34" charset="-122"/>
                <a:cs typeface="Syne Bold" pitchFamily="34" charset="-120"/>
              </a:rPr>
              <a:t>Learning Resources</a:t>
            </a:r>
            <a:endParaRPr lang="en-US" sz="1950" dirty="0"/>
          </a:p>
        </p:txBody>
      </p:sp>
      <p:sp>
        <p:nvSpPr>
          <p:cNvPr id="15" name="Text 12"/>
          <p:cNvSpPr/>
          <p:nvPr/>
        </p:nvSpPr>
        <p:spPr>
          <a:xfrm>
            <a:off x="960239" y="7087553"/>
            <a:ext cx="7223522" cy="341352"/>
          </a:xfrm>
          <a:prstGeom prst="rect">
            <a:avLst/>
          </a:prstGeom>
          <a:noFill/>
          <a:ln/>
        </p:spPr>
        <p:txBody>
          <a:bodyPr wrap="none" lIns="0" tIns="0" rIns="0" bIns="0" rtlCol="0" anchor="t"/>
          <a:lstStyle/>
          <a:p>
            <a:pPr marL="0" indent="0" algn="l">
              <a:lnSpc>
                <a:spcPts val="2650"/>
              </a:lnSpc>
              <a:buNone/>
            </a:pPr>
            <a:r>
              <a:rPr lang="en-US" sz="1650" dirty="0">
                <a:solidFill>
                  <a:srgbClr val="D9E1FF"/>
                </a:solidFill>
                <a:latin typeface="Arimo" pitchFamily="34" charset="0"/>
                <a:ea typeface="Arimo" pitchFamily="34" charset="-122"/>
                <a:cs typeface="Arimo" pitchFamily="34" charset="-120"/>
              </a:rPr>
              <a:t>Find learning resources and training programs.</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2102763"/>
            <a:ext cx="11991499" cy="704017"/>
          </a:xfrm>
          <a:prstGeom prst="rect">
            <a:avLst/>
          </a:prstGeom>
          <a:noFill/>
          <a:ln/>
        </p:spPr>
        <p:txBody>
          <a:bodyPr wrap="none" lIns="0" tIns="0" rIns="0" bIns="0" rtlCol="0" anchor="t"/>
          <a:lstStyle/>
          <a:p>
            <a:pPr marL="0" indent="0" algn="l">
              <a:lnSpc>
                <a:spcPts val="5500"/>
              </a:lnSpc>
              <a:buNone/>
            </a:pPr>
            <a:r>
              <a:rPr lang="en-US" sz="4400" b="1" dirty="0">
                <a:solidFill>
                  <a:srgbClr val="FFFFFF"/>
                </a:solidFill>
                <a:latin typeface="Syne Bold" pitchFamily="34" charset="0"/>
                <a:ea typeface="Syne Bold" pitchFamily="34" charset="-122"/>
                <a:cs typeface="Syne Bold" pitchFamily="34" charset="-120"/>
              </a:rPr>
              <a:t>Example: Using the VR Career Explorer</a:t>
            </a:r>
            <a:endParaRPr lang="en-US" sz="4400" dirty="0"/>
          </a:p>
        </p:txBody>
      </p:sp>
      <p:sp>
        <p:nvSpPr>
          <p:cNvPr id="3" name="Text 1"/>
          <p:cNvSpPr/>
          <p:nvPr/>
        </p:nvSpPr>
        <p:spPr>
          <a:xfrm>
            <a:off x="837724" y="3405068"/>
            <a:ext cx="3587353" cy="351949"/>
          </a:xfrm>
          <a:prstGeom prst="rect">
            <a:avLst/>
          </a:prstGeom>
          <a:noFill/>
          <a:ln/>
        </p:spPr>
        <p:txBody>
          <a:bodyPr wrap="none" lIns="0" tIns="0" rIns="0" bIns="0" rtlCol="0" anchor="t"/>
          <a:lstStyle/>
          <a:p>
            <a:pPr marL="0" indent="0" algn="l">
              <a:lnSpc>
                <a:spcPts val="2750"/>
              </a:lnSpc>
              <a:buNone/>
            </a:pPr>
            <a:r>
              <a:rPr lang="en-US" sz="2200" b="1" dirty="0">
                <a:solidFill>
                  <a:srgbClr val="FFFFFF"/>
                </a:solidFill>
                <a:latin typeface="Syne Bold" pitchFamily="34" charset="0"/>
                <a:ea typeface="Syne Bold" pitchFamily="34" charset="-122"/>
                <a:cs typeface="Syne Bold" pitchFamily="34" charset="-120"/>
              </a:rPr>
              <a:t>Scenario 1: UX Designer</a:t>
            </a:r>
            <a:endParaRPr lang="en-US" sz="2200" dirty="0"/>
          </a:p>
        </p:txBody>
      </p:sp>
      <p:sp>
        <p:nvSpPr>
          <p:cNvPr id="4" name="Text 2"/>
          <p:cNvSpPr/>
          <p:nvPr/>
        </p:nvSpPr>
        <p:spPr>
          <a:xfrm>
            <a:off x="837724" y="3996333"/>
            <a:ext cx="6185535" cy="1532096"/>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A UX designer interested in VR can explore needed skills and available jobs. The tool provides a skills gap analysis, recommending 3D modeling courses and lists 15+ junior VR designer roles at companies like Accenture and Unity.</a:t>
            </a:r>
            <a:endParaRPr lang="en-US" sz="1850" dirty="0"/>
          </a:p>
        </p:txBody>
      </p:sp>
      <p:sp>
        <p:nvSpPr>
          <p:cNvPr id="5" name="Text 3"/>
          <p:cNvSpPr/>
          <p:nvPr/>
        </p:nvSpPr>
        <p:spPr>
          <a:xfrm>
            <a:off x="7614761" y="3405068"/>
            <a:ext cx="4610933" cy="351949"/>
          </a:xfrm>
          <a:prstGeom prst="rect">
            <a:avLst/>
          </a:prstGeom>
          <a:noFill/>
          <a:ln/>
        </p:spPr>
        <p:txBody>
          <a:bodyPr wrap="none" lIns="0" tIns="0" rIns="0" bIns="0" rtlCol="0" anchor="t"/>
          <a:lstStyle/>
          <a:p>
            <a:pPr marL="0" indent="0" algn="l">
              <a:lnSpc>
                <a:spcPts val="2750"/>
              </a:lnSpc>
              <a:buNone/>
            </a:pPr>
            <a:r>
              <a:rPr lang="en-US" sz="2200" b="1" dirty="0">
                <a:solidFill>
                  <a:srgbClr val="FFFFFF"/>
                </a:solidFill>
                <a:latin typeface="Syne Bold" pitchFamily="34" charset="0"/>
                <a:ea typeface="Syne Bold" pitchFamily="34" charset="-122"/>
                <a:cs typeface="Syne Bold" pitchFamily="34" charset="-120"/>
              </a:rPr>
              <a:t>Scenario 2: Software Engineer</a:t>
            </a:r>
            <a:endParaRPr lang="en-US" sz="2200" dirty="0"/>
          </a:p>
        </p:txBody>
      </p:sp>
      <p:sp>
        <p:nvSpPr>
          <p:cNvPr id="6" name="Text 4"/>
          <p:cNvSpPr/>
          <p:nvPr/>
        </p:nvSpPr>
        <p:spPr>
          <a:xfrm>
            <a:off x="7614761" y="3996333"/>
            <a:ext cx="6185535" cy="1915120"/>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A software engineer looking to transition to VR development can get suggestions to focus on Unity and C# training. It also highlights projects using VR for construction training, providing clear pathways for career transition.</a:t>
            </a:r>
            <a:endParaRPr lang="en-US" sz="1850" dirty="0"/>
          </a:p>
        </p:txBody>
      </p:sp>
      <p:pic>
        <p:nvPicPr>
          <p:cNvPr id="8" name="Picture 7">
            <a:extLst>
              <a:ext uri="{FF2B5EF4-FFF2-40B4-BE49-F238E27FC236}">
                <a16:creationId xmlns:a16="http://schemas.microsoft.com/office/drawing/2014/main" id="{1EC85A43-C5B2-20EA-6857-718BFA06156E}"/>
              </a:ext>
            </a:extLst>
          </p:cNvPr>
          <p:cNvPicPr>
            <a:picLocks noChangeAspect="1"/>
          </p:cNvPicPr>
          <p:nvPr/>
        </p:nvPicPr>
        <p:blipFill>
          <a:blip r:embed="rId3"/>
          <a:stretch>
            <a:fillRect/>
          </a:stretch>
        </p:blipFill>
        <p:spPr>
          <a:xfrm>
            <a:off x="12008990" y="7458075"/>
            <a:ext cx="2562225" cy="7715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92160"/>
          </a:xfrm>
          <a:prstGeom prst="rect">
            <a:avLst/>
          </a:prstGeom>
        </p:spPr>
      </p:pic>
      <p:sp>
        <p:nvSpPr>
          <p:cNvPr id="3" name="Text 0"/>
          <p:cNvSpPr/>
          <p:nvPr/>
        </p:nvSpPr>
        <p:spPr>
          <a:xfrm>
            <a:off x="837724" y="3946446"/>
            <a:ext cx="8294370" cy="704017"/>
          </a:xfrm>
          <a:prstGeom prst="rect">
            <a:avLst/>
          </a:prstGeom>
          <a:noFill/>
          <a:ln/>
        </p:spPr>
        <p:txBody>
          <a:bodyPr wrap="none" lIns="0" tIns="0" rIns="0" bIns="0" rtlCol="0" anchor="t"/>
          <a:lstStyle/>
          <a:p>
            <a:pPr marL="0" indent="0" algn="l">
              <a:lnSpc>
                <a:spcPts val="5500"/>
              </a:lnSpc>
              <a:buNone/>
            </a:pPr>
            <a:r>
              <a:rPr lang="en-US" sz="4400" b="1" dirty="0">
                <a:solidFill>
                  <a:srgbClr val="FFFFFF"/>
                </a:solidFill>
                <a:latin typeface="Syne Bold" pitchFamily="34" charset="0"/>
                <a:ea typeface="Syne Bold" pitchFamily="34" charset="-122"/>
                <a:cs typeface="Syne Bold" pitchFamily="34" charset="-120"/>
              </a:rPr>
              <a:t>Your VR Future Starts Now!</a:t>
            </a:r>
            <a:endParaRPr lang="en-US" sz="4400" dirty="0"/>
          </a:p>
        </p:txBody>
      </p:sp>
      <p:sp>
        <p:nvSpPr>
          <p:cNvPr id="4" name="Shape 1"/>
          <p:cNvSpPr/>
          <p:nvPr/>
        </p:nvSpPr>
        <p:spPr>
          <a:xfrm>
            <a:off x="837724" y="5278636"/>
            <a:ext cx="538520" cy="538520"/>
          </a:xfrm>
          <a:prstGeom prst="roundRect">
            <a:avLst>
              <a:gd name="adj" fmla="val 6668"/>
            </a:avLst>
          </a:prstGeom>
          <a:solidFill>
            <a:srgbClr val="2B2952"/>
          </a:solidFill>
          <a:ln/>
        </p:spPr>
      </p:sp>
      <p:pic>
        <p:nvPicPr>
          <p:cNvPr id="5" name="Image 1" descr="preencoded.png"/>
          <p:cNvPicPr>
            <a:picLocks noChangeAspect="1"/>
          </p:cNvPicPr>
          <p:nvPr/>
        </p:nvPicPr>
        <p:blipFill>
          <a:blip r:embed="rId4"/>
          <a:stretch>
            <a:fillRect/>
          </a:stretch>
        </p:blipFill>
        <p:spPr>
          <a:xfrm>
            <a:off x="937974" y="5336619"/>
            <a:ext cx="337899" cy="422434"/>
          </a:xfrm>
          <a:prstGeom prst="rect">
            <a:avLst/>
          </a:prstGeom>
        </p:spPr>
      </p:pic>
      <p:sp>
        <p:nvSpPr>
          <p:cNvPr id="6" name="Text 2"/>
          <p:cNvSpPr/>
          <p:nvPr/>
        </p:nvSpPr>
        <p:spPr>
          <a:xfrm>
            <a:off x="1615559" y="5278636"/>
            <a:ext cx="3380899" cy="703898"/>
          </a:xfrm>
          <a:prstGeom prst="rect">
            <a:avLst/>
          </a:prstGeom>
          <a:noFill/>
          <a:ln/>
        </p:spPr>
        <p:txBody>
          <a:bodyPr wrap="square" lIns="0" tIns="0" rIns="0" bIns="0" rtlCol="0" anchor="t"/>
          <a:lstStyle/>
          <a:p>
            <a:pPr marL="0" indent="0" algn="l">
              <a:lnSpc>
                <a:spcPts val="2750"/>
              </a:lnSpc>
              <a:buNone/>
            </a:pPr>
            <a:r>
              <a:rPr lang="en-US" sz="2200" b="1" dirty="0">
                <a:solidFill>
                  <a:srgbClr val="D9E1FF"/>
                </a:solidFill>
                <a:latin typeface="Syne Bold" pitchFamily="34" charset="0"/>
                <a:ea typeface="Syne Bold" pitchFamily="34" charset="-122"/>
                <a:cs typeface="Syne Bold" pitchFamily="34" charset="-120"/>
              </a:rPr>
              <a:t>Explore the VR Career Explorer</a:t>
            </a:r>
            <a:endParaRPr lang="en-US" sz="2200" dirty="0"/>
          </a:p>
        </p:txBody>
      </p:sp>
      <p:sp>
        <p:nvSpPr>
          <p:cNvPr id="7" name="Text 3"/>
          <p:cNvSpPr/>
          <p:nvPr/>
        </p:nvSpPr>
        <p:spPr>
          <a:xfrm>
            <a:off x="1615559" y="6126123"/>
            <a:ext cx="3380899" cy="1149072"/>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Start your journey today by exploring our comprehensive tool.</a:t>
            </a:r>
            <a:endParaRPr lang="en-US" sz="1850" dirty="0"/>
          </a:p>
        </p:txBody>
      </p:sp>
      <p:sp>
        <p:nvSpPr>
          <p:cNvPr id="8" name="Shape 4"/>
          <p:cNvSpPr/>
          <p:nvPr/>
        </p:nvSpPr>
        <p:spPr>
          <a:xfrm>
            <a:off x="5235773" y="5278636"/>
            <a:ext cx="538520" cy="538520"/>
          </a:xfrm>
          <a:prstGeom prst="roundRect">
            <a:avLst>
              <a:gd name="adj" fmla="val 6668"/>
            </a:avLst>
          </a:prstGeom>
          <a:solidFill>
            <a:srgbClr val="2B2952"/>
          </a:solidFill>
          <a:ln/>
        </p:spPr>
      </p:sp>
      <p:pic>
        <p:nvPicPr>
          <p:cNvPr id="9" name="Image 2" descr="preencoded.png"/>
          <p:cNvPicPr>
            <a:picLocks noChangeAspect="1"/>
          </p:cNvPicPr>
          <p:nvPr/>
        </p:nvPicPr>
        <p:blipFill>
          <a:blip r:embed="rId5"/>
          <a:stretch>
            <a:fillRect/>
          </a:stretch>
        </p:blipFill>
        <p:spPr>
          <a:xfrm>
            <a:off x="5336024" y="5336619"/>
            <a:ext cx="337899" cy="422434"/>
          </a:xfrm>
          <a:prstGeom prst="rect">
            <a:avLst/>
          </a:prstGeom>
        </p:spPr>
      </p:pic>
      <p:sp>
        <p:nvSpPr>
          <p:cNvPr id="10" name="Text 5"/>
          <p:cNvSpPr/>
          <p:nvPr/>
        </p:nvSpPr>
        <p:spPr>
          <a:xfrm>
            <a:off x="6013609" y="5278636"/>
            <a:ext cx="3380899" cy="703898"/>
          </a:xfrm>
          <a:prstGeom prst="rect">
            <a:avLst/>
          </a:prstGeom>
          <a:noFill/>
          <a:ln/>
        </p:spPr>
        <p:txBody>
          <a:bodyPr wrap="square" lIns="0" tIns="0" rIns="0" bIns="0" rtlCol="0" anchor="t"/>
          <a:lstStyle/>
          <a:p>
            <a:pPr marL="0" indent="0" algn="l">
              <a:lnSpc>
                <a:spcPts val="2750"/>
              </a:lnSpc>
              <a:buNone/>
            </a:pPr>
            <a:r>
              <a:rPr lang="en-US" sz="2200" b="1" dirty="0">
                <a:solidFill>
                  <a:srgbClr val="D9E1FF"/>
                </a:solidFill>
                <a:latin typeface="Syne Bold" pitchFamily="34" charset="0"/>
                <a:ea typeface="Syne Bold" pitchFamily="34" charset="-122"/>
                <a:cs typeface="Syne Bold" pitchFamily="34" charset="-120"/>
              </a:rPr>
              <a:t>Take the Skills Assessment</a:t>
            </a:r>
            <a:endParaRPr lang="en-US" sz="2200" dirty="0"/>
          </a:p>
        </p:txBody>
      </p:sp>
      <p:sp>
        <p:nvSpPr>
          <p:cNvPr id="11" name="Text 6"/>
          <p:cNvSpPr/>
          <p:nvPr/>
        </p:nvSpPr>
        <p:spPr>
          <a:xfrm>
            <a:off x="6013609" y="6126123"/>
            <a:ext cx="3380899" cy="766048"/>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Find your perfect path by taking our detailed skills assessment.</a:t>
            </a:r>
            <a:endParaRPr lang="en-US" sz="1850" dirty="0"/>
          </a:p>
        </p:txBody>
      </p:sp>
      <p:sp>
        <p:nvSpPr>
          <p:cNvPr id="12" name="Shape 7"/>
          <p:cNvSpPr/>
          <p:nvPr/>
        </p:nvSpPr>
        <p:spPr>
          <a:xfrm>
            <a:off x="9633823" y="5278636"/>
            <a:ext cx="538520" cy="538520"/>
          </a:xfrm>
          <a:prstGeom prst="roundRect">
            <a:avLst>
              <a:gd name="adj" fmla="val 6668"/>
            </a:avLst>
          </a:prstGeom>
          <a:solidFill>
            <a:srgbClr val="2B2952"/>
          </a:solidFill>
          <a:ln/>
        </p:spPr>
      </p:sp>
      <p:pic>
        <p:nvPicPr>
          <p:cNvPr id="13" name="Image 3" descr="preencoded.png"/>
          <p:cNvPicPr>
            <a:picLocks noChangeAspect="1"/>
          </p:cNvPicPr>
          <p:nvPr/>
        </p:nvPicPr>
        <p:blipFill>
          <a:blip r:embed="rId6"/>
          <a:stretch>
            <a:fillRect/>
          </a:stretch>
        </p:blipFill>
        <p:spPr>
          <a:xfrm>
            <a:off x="9734074" y="5336619"/>
            <a:ext cx="337899" cy="422434"/>
          </a:xfrm>
          <a:prstGeom prst="rect">
            <a:avLst/>
          </a:prstGeom>
        </p:spPr>
      </p:pic>
      <p:sp>
        <p:nvSpPr>
          <p:cNvPr id="14" name="Text 8"/>
          <p:cNvSpPr/>
          <p:nvPr/>
        </p:nvSpPr>
        <p:spPr>
          <a:xfrm>
            <a:off x="10411658" y="5278636"/>
            <a:ext cx="3380899" cy="703898"/>
          </a:xfrm>
          <a:prstGeom prst="rect">
            <a:avLst/>
          </a:prstGeom>
          <a:noFill/>
          <a:ln/>
        </p:spPr>
        <p:txBody>
          <a:bodyPr wrap="square" lIns="0" tIns="0" rIns="0" bIns="0" rtlCol="0" anchor="t"/>
          <a:lstStyle/>
          <a:p>
            <a:pPr marL="0" indent="0" algn="l">
              <a:lnSpc>
                <a:spcPts val="2750"/>
              </a:lnSpc>
              <a:buNone/>
            </a:pPr>
            <a:r>
              <a:rPr lang="en-US" sz="2200" b="1" dirty="0">
                <a:solidFill>
                  <a:srgbClr val="D9E1FF"/>
                </a:solidFill>
                <a:latin typeface="Syne Bold" pitchFamily="34" charset="0"/>
                <a:ea typeface="Syne Bold" pitchFamily="34" charset="-122"/>
                <a:cs typeface="Syne Bold" pitchFamily="34" charset="-120"/>
              </a:rPr>
              <a:t>Connect with Professionals</a:t>
            </a:r>
            <a:endParaRPr lang="en-US" sz="2200" dirty="0"/>
          </a:p>
        </p:txBody>
      </p:sp>
      <p:sp>
        <p:nvSpPr>
          <p:cNvPr id="15" name="Text 9"/>
          <p:cNvSpPr/>
          <p:nvPr/>
        </p:nvSpPr>
        <p:spPr>
          <a:xfrm>
            <a:off x="10411658" y="6126123"/>
            <a:ext cx="3380899" cy="1149072"/>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Network with VR professionals and communities to expand your opportunities.</a:t>
            </a:r>
            <a:endParaRPr lang="en-US" sz="1850" dirty="0"/>
          </a:p>
        </p:txBody>
      </p:sp>
      <p:pic>
        <p:nvPicPr>
          <p:cNvPr id="17" name="Picture 16">
            <a:extLst>
              <a:ext uri="{FF2B5EF4-FFF2-40B4-BE49-F238E27FC236}">
                <a16:creationId xmlns:a16="http://schemas.microsoft.com/office/drawing/2014/main" id="{05C05705-71DF-0198-F6F1-CB48CAE873D0}"/>
              </a:ext>
            </a:extLst>
          </p:cNvPr>
          <p:cNvPicPr>
            <a:picLocks noChangeAspect="1"/>
          </p:cNvPicPr>
          <p:nvPr/>
        </p:nvPicPr>
        <p:blipFill>
          <a:blip r:embed="rId7"/>
          <a:stretch>
            <a:fillRect/>
          </a:stretch>
        </p:blipFill>
        <p:spPr>
          <a:xfrm>
            <a:off x="12068175" y="7458075"/>
            <a:ext cx="2562225" cy="77152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848</Words>
  <Application>Microsoft Office PowerPoint</Application>
  <PresentationFormat>Custom</PresentationFormat>
  <Paragraphs>59</Paragraphs>
  <Slides>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Arimo</vt:lpstr>
      <vt:lpstr>Aptos</vt:lpstr>
      <vt:lpstr>Arimo Bold</vt:lpstr>
      <vt:lpstr>Arial</vt:lpstr>
      <vt:lpstr>Syne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Shardul 24DS61</cp:lastModifiedBy>
  <cp:revision>4</cp:revision>
  <dcterms:created xsi:type="dcterms:W3CDTF">2025-03-24T18:38:04Z</dcterms:created>
  <dcterms:modified xsi:type="dcterms:W3CDTF">2025-03-24T18:46:15Z</dcterms:modified>
</cp:coreProperties>
</file>